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5"/>
  </p:notesMasterIdLst>
  <p:sldIdLst>
    <p:sldId id="257" r:id="rId2"/>
    <p:sldId id="256" r:id="rId3"/>
    <p:sldId id="297" r:id="rId4"/>
    <p:sldId id="304" r:id="rId5"/>
    <p:sldId id="258" r:id="rId6"/>
    <p:sldId id="264" r:id="rId7"/>
    <p:sldId id="259" r:id="rId8"/>
    <p:sldId id="260" r:id="rId9"/>
    <p:sldId id="261" r:id="rId10"/>
    <p:sldId id="262" r:id="rId11"/>
    <p:sldId id="303" r:id="rId12"/>
    <p:sldId id="298" r:id="rId13"/>
    <p:sldId id="265" r:id="rId14"/>
    <p:sldId id="263" r:id="rId15"/>
    <p:sldId id="266" r:id="rId16"/>
    <p:sldId id="267" r:id="rId17"/>
    <p:sldId id="299" r:id="rId18"/>
    <p:sldId id="268" r:id="rId19"/>
    <p:sldId id="305" r:id="rId20"/>
    <p:sldId id="270" r:id="rId21"/>
    <p:sldId id="306" r:id="rId22"/>
    <p:sldId id="271" r:id="rId23"/>
    <p:sldId id="272" r:id="rId24"/>
    <p:sldId id="273" r:id="rId25"/>
    <p:sldId id="277" r:id="rId26"/>
    <p:sldId id="275" r:id="rId27"/>
    <p:sldId id="276" r:id="rId28"/>
    <p:sldId id="300" r:id="rId29"/>
    <p:sldId id="308" r:id="rId30"/>
    <p:sldId id="282" r:id="rId31"/>
    <p:sldId id="287" r:id="rId32"/>
    <p:sldId id="288" r:id="rId33"/>
    <p:sldId id="289" r:id="rId34"/>
    <p:sldId id="307" r:id="rId35"/>
    <p:sldId id="290" r:id="rId36"/>
    <p:sldId id="291" r:id="rId37"/>
    <p:sldId id="302" r:id="rId38"/>
    <p:sldId id="301" r:id="rId39"/>
    <p:sldId id="278" r:id="rId40"/>
    <p:sldId id="309" r:id="rId41"/>
    <p:sldId id="293" r:id="rId42"/>
    <p:sldId id="292" r:id="rId43"/>
    <p:sldId id="285" r:id="rId44"/>
    <p:sldId id="279" r:id="rId45"/>
    <p:sldId id="280" r:id="rId46"/>
    <p:sldId id="281" r:id="rId47"/>
    <p:sldId id="284" r:id="rId48"/>
    <p:sldId id="286" r:id="rId49"/>
    <p:sldId id="295" r:id="rId50"/>
    <p:sldId id="296" r:id="rId51"/>
    <p:sldId id="294" r:id="rId52"/>
    <p:sldId id="310" r:id="rId53"/>
    <p:sldId id="312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74" autoAdjust="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480"/>
    </p:cViewPr>
  </p:sorterViewPr>
  <p:notesViewPr>
    <p:cSldViewPr>
      <p:cViewPr varScale="1">
        <p:scale>
          <a:sx n="58" d="100"/>
          <a:sy n="58" d="100"/>
        </p:scale>
        <p:origin x="-208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605A8-8962-4704-967C-09812704893A}" type="datetimeFigureOut">
              <a:rPr lang="en-GB" smtClean="0"/>
              <a:pPr/>
              <a:t>04/08/2016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63DAF-F0F6-4DA0-8D2C-33C565C6748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568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3F8-4BF8-494F-B373-195581077800}" type="datetimeFigureOut">
              <a:rPr lang="en-GB" smtClean="0"/>
              <a:pPr/>
              <a:t>04/08/2016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5D7D44D-0893-4E05-9AA0-8854DB65F48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3F8-4BF8-494F-B373-195581077800}" type="datetimeFigureOut">
              <a:rPr lang="en-GB" smtClean="0"/>
              <a:pPr/>
              <a:t>04/08/2016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7D44D-0893-4E05-9AA0-8854DB65F48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3F8-4BF8-494F-B373-195581077800}" type="datetimeFigureOut">
              <a:rPr lang="en-GB" smtClean="0"/>
              <a:pPr/>
              <a:t>04/08/2016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7D44D-0893-4E05-9AA0-8854DB65F48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3F8-4BF8-494F-B373-195581077800}" type="datetimeFigureOut">
              <a:rPr lang="en-GB" smtClean="0"/>
              <a:pPr/>
              <a:t>04/08/2016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5D7D44D-0893-4E05-9AA0-8854DB65F48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3F8-4BF8-494F-B373-195581077800}" type="datetimeFigureOut">
              <a:rPr lang="en-GB" smtClean="0"/>
              <a:pPr/>
              <a:t>04/08/2016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7D44D-0893-4E05-9AA0-8854DB65F4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3F8-4BF8-494F-B373-195581077800}" type="datetimeFigureOut">
              <a:rPr lang="en-GB" smtClean="0"/>
              <a:pPr/>
              <a:t>04/08/2016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7D44D-0893-4E05-9AA0-8854DB65F48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3F8-4BF8-494F-B373-195581077800}" type="datetimeFigureOut">
              <a:rPr lang="en-GB" smtClean="0"/>
              <a:pPr/>
              <a:t>04/08/2016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5D7D44D-0893-4E05-9AA0-8854DB65F4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3F8-4BF8-494F-B373-195581077800}" type="datetimeFigureOut">
              <a:rPr lang="en-GB" smtClean="0"/>
              <a:pPr/>
              <a:t>04/08/2016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7D44D-0893-4E05-9AA0-8854DB65F48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3F8-4BF8-494F-B373-195581077800}" type="datetimeFigureOut">
              <a:rPr lang="en-GB" smtClean="0"/>
              <a:pPr/>
              <a:t>04/08/2016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7D44D-0893-4E05-9AA0-8854DB65F48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3F8-4BF8-494F-B373-195581077800}" type="datetimeFigureOut">
              <a:rPr lang="en-GB" smtClean="0"/>
              <a:pPr/>
              <a:t>04/08/2016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7D44D-0893-4E05-9AA0-8854DB65F48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3F8-4BF8-494F-B373-195581077800}" type="datetimeFigureOut">
              <a:rPr lang="en-GB" smtClean="0"/>
              <a:pPr/>
              <a:t>04/08/2016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7D44D-0893-4E05-9AA0-8854DB65F4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DCAB3F8-4BF8-494F-B373-195581077800}" type="datetimeFigureOut">
              <a:rPr lang="en-GB" smtClean="0"/>
              <a:pPr/>
              <a:t>04/08/2016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5D7D44D-0893-4E05-9AA0-8854DB65F4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mailto:planning.policy@southoxon.gov.uk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SODC Front she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908720"/>
            <a:ext cx="4053735" cy="5733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2132856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ts val="900"/>
              </a:spcBef>
            </a:pPr>
            <a:r>
              <a:rPr lang="en-GB" sz="3600" b="1" dirty="0" smtClean="0"/>
              <a:t>Why are we here?</a:t>
            </a:r>
            <a:endParaRPr lang="en-GB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1124744"/>
            <a:ext cx="820891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/>
              <a:t>Thame</a:t>
            </a:r>
            <a:r>
              <a:rPr lang="en-GB" sz="3200" b="1" dirty="0" smtClean="0"/>
              <a:t> Town Council</a:t>
            </a:r>
            <a:endParaRPr lang="en-GB" sz="3200" dirty="0" smtClean="0"/>
          </a:p>
          <a:p>
            <a:r>
              <a:rPr lang="en-GB" sz="3200" b="1" dirty="0" smtClean="0"/>
              <a:t> </a:t>
            </a:r>
            <a:endParaRPr lang="en-GB" sz="3200" dirty="0" smtClean="0"/>
          </a:p>
          <a:p>
            <a:pPr algn="ctr"/>
            <a:r>
              <a:rPr lang="en-GB" sz="3200" b="1" dirty="0" smtClean="0"/>
              <a:t>PUBLIC MEETING</a:t>
            </a:r>
            <a:endParaRPr lang="en-GB" sz="3200" dirty="0" smtClean="0"/>
          </a:p>
          <a:p>
            <a:r>
              <a:rPr lang="en-GB" sz="3200" dirty="0" smtClean="0"/>
              <a:t> </a:t>
            </a:r>
          </a:p>
          <a:p>
            <a:pPr algn="ctr"/>
            <a:r>
              <a:rPr lang="en-GB" sz="3200" b="1" dirty="0" smtClean="0"/>
              <a:t>SOUTH OXFORDSHIRE DISTRICT COUNCIL</a:t>
            </a:r>
            <a:endParaRPr lang="en-GB" sz="3200" dirty="0" smtClean="0"/>
          </a:p>
          <a:p>
            <a:pPr algn="ctr"/>
            <a:r>
              <a:rPr lang="en-GB" sz="3200" b="1" dirty="0" smtClean="0"/>
              <a:t>LOCAL PLAN 2032  - </a:t>
            </a:r>
          </a:p>
          <a:p>
            <a:pPr algn="ctr"/>
            <a:r>
              <a:rPr lang="en-GB" sz="3200" b="1" dirty="0" smtClean="0"/>
              <a:t>PREFFERED OPTIONS CONSULTATION</a:t>
            </a:r>
            <a:endParaRPr lang="en-GB" sz="3200" dirty="0" smtClean="0"/>
          </a:p>
          <a:p>
            <a:r>
              <a:rPr lang="en-GB" sz="3200" dirty="0" smtClean="0"/>
              <a:t> </a:t>
            </a:r>
          </a:p>
          <a:p>
            <a:pPr algn="ctr"/>
            <a:r>
              <a:rPr lang="en-GB" sz="3200" b="1" dirty="0" smtClean="0"/>
              <a:t>Thursday 4th August 2016 7.30pm </a:t>
            </a:r>
            <a:endParaRPr lang="en-GB" sz="3200" dirty="0" smtClean="0"/>
          </a:p>
          <a:p>
            <a:pPr algn="ctr"/>
            <a:r>
              <a:rPr lang="en-GB" sz="3200" b="1" dirty="0" smtClean="0"/>
              <a:t>St Mary’s Church </a:t>
            </a:r>
            <a:r>
              <a:rPr lang="en-GB" sz="3200" b="1" dirty="0" err="1" smtClean="0"/>
              <a:t>Thame</a:t>
            </a:r>
            <a:endParaRPr lang="en-GB" sz="3200" dirty="0" smtClean="0"/>
          </a:p>
          <a:p>
            <a:r>
              <a:rPr lang="en-GB" dirty="0" smtClean="0"/>
              <a:t> 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2050" t="21000" r="22301" b="12641"/>
          <a:stretch>
            <a:fillRect/>
          </a:stretch>
        </p:blipFill>
        <p:spPr bwMode="auto">
          <a:xfrm>
            <a:off x="755576" y="980728"/>
            <a:ext cx="763284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Page 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636059"/>
            <a:ext cx="5688632" cy="6221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4" name="Picture 3" descr="Thame Infastructure.jpg"/>
          <p:cNvPicPr>
            <a:picLocks noChangeAspect="1"/>
          </p:cNvPicPr>
          <p:nvPr/>
        </p:nvPicPr>
        <p:blipFill>
          <a:blip r:embed="rId2" cstate="print"/>
          <a:srcRect l="24749" t="36350" b="37400"/>
          <a:stretch>
            <a:fillRect/>
          </a:stretch>
        </p:blipFill>
        <p:spPr>
          <a:xfrm>
            <a:off x="580631" y="1340768"/>
            <a:ext cx="7879801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6" name="Picture 5" descr="Thame Infastructure.jpg"/>
          <p:cNvPicPr>
            <a:picLocks noChangeAspect="1"/>
          </p:cNvPicPr>
          <p:nvPr/>
        </p:nvPicPr>
        <p:blipFill>
          <a:blip r:embed="rId2" cstate="print"/>
          <a:srcRect l="24749" t="61550" b="11150"/>
          <a:stretch>
            <a:fillRect/>
          </a:stretch>
        </p:blipFill>
        <p:spPr>
          <a:xfrm>
            <a:off x="395535" y="1412776"/>
            <a:ext cx="8558901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6" name="Picture 5" descr="SODC table of Contents.jpg"/>
          <p:cNvPicPr>
            <a:picLocks noChangeAspect="1"/>
          </p:cNvPicPr>
          <p:nvPr/>
        </p:nvPicPr>
        <p:blipFill>
          <a:blip r:embed="rId2" cstate="print"/>
          <a:srcRect l="17330" t="20600" r="-490" b="23750"/>
          <a:stretch>
            <a:fillRect/>
          </a:stretch>
        </p:blipFill>
        <p:spPr>
          <a:xfrm>
            <a:off x="1835696" y="908719"/>
            <a:ext cx="6048672" cy="5724637"/>
          </a:xfrm>
          <a:prstGeom prst="rect">
            <a:avLst/>
          </a:prstGeom>
        </p:spPr>
      </p:pic>
      <p:pic>
        <p:nvPicPr>
          <p:cNvPr id="5" name="Picture 4" descr="SODC table of Contents.jpg"/>
          <p:cNvPicPr>
            <a:picLocks noChangeAspect="1"/>
          </p:cNvPicPr>
          <p:nvPr/>
        </p:nvPicPr>
        <p:blipFill>
          <a:blip r:embed="rId2" cstate="print"/>
          <a:srcRect l="17330" t="51931" r="-490" b="41331"/>
          <a:stretch>
            <a:fillRect/>
          </a:stretch>
        </p:blipFill>
        <p:spPr>
          <a:xfrm>
            <a:off x="345932" y="3212976"/>
            <a:ext cx="8798068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Food Store.jpg"/>
          <p:cNvPicPr>
            <a:picLocks noChangeAspect="1"/>
          </p:cNvPicPr>
          <p:nvPr/>
        </p:nvPicPr>
        <p:blipFill>
          <a:blip r:embed="rId2" cstate="print"/>
          <a:srcRect t="47900" r="21602" b="23750"/>
          <a:stretch>
            <a:fillRect/>
          </a:stretch>
        </p:blipFill>
        <p:spPr>
          <a:xfrm>
            <a:off x="166307" y="1268760"/>
            <a:ext cx="8870189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6" name="Picture 5" descr="SODC table of Contents.jpg"/>
          <p:cNvPicPr>
            <a:picLocks noChangeAspect="1"/>
          </p:cNvPicPr>
          <p:nvPr/>
        </p:nvPicPr>
        <p:blipFill>
          <a:blip r:embed="rId2" cstate="print"/>
          <a:srcRect l="17330" t="20600" r="-490" b="23750"/>
          <a:stretch>
            <a:fillRect/>
          </a:stretch>
        </p:blipFill>
        <p:spPr>
          <a:xfrm>
            <a:off x="1835696" y="908719"/>
            <a:ext cx="6048672" cy="5724637"/>
          </a:xfrm>
          <a:prstGeom prst="rect">
            <a:avLst/>
          </a:prstGeom>
        </p:spPr>
      </p:pic>
      <p:pic>
        <p:nvPicPr>
          <p:cNvPr id="5" name="Picture 4" descr="SODC table of Contents.jpg"/>
          <p:cNvPicPr>
            <a:picLocks noChangeAspect="1"/>
          </p:cNvPicPr>
          <p:nvPr/>
        </p:nvPicPr>
        <p:blipFill>
          <a:blip r:embed="rId2" cstate="print"/>
          <a:srcRect l="17330" t="45194" r="-490" b="49993"/>
          <a:stretch>
            <a:fillRect/>
          </a:stretch>
        </p:blipFill>
        <p:spPr>
          <a:xfrm>
            <a:off x="345932" y="3429000"/>
            <a:ext cx="8798068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4" name="Picture 3" descr="Office.jpg"/>
          <p:cNvPicPr>
            <a:picLocks noChangeAspect="1"/>
          </p:cNvPicPr>
          <p:nvPr/>
        </p:nvPicPr>
        <p:blipFill>
          <a:blip r:embed="rId2" cstate="print"/>
          <a:srcRect t="48950" b="39500"/>
          <a:stretch>
            <a:fillRect/>
          </a:stretch>
        </p:blipFill>
        <p:spPr>
          <a:xfrm>
            <a:off x="395536" y="1268760"/>
            <a:ext cx="8375532" cy="1368152"/>
          </a:xfrm>
          <a:prstGeom prst="rect">
            <a:avLst/>
          </a:prstGeom>
        </p:spPr>
      </p:pic>
      <p:pic>
        <p:nvPicPr>
          <p:cNvPr id="6" name="Picture 5" descr="Industry.jpg"/>
          <p:cNvPicPr>
            <a:picLocks noChangeAspect="1"/>
          </p:cNvPicPr>
          <p:nvPr/>
        </p:nvPicPr>
        <p:blipFill>
          <a:blip r:embed="rId3" cstate="print"/>
          <a:srcRect l="22437" t="14300" r="-2770" b="67850"/>
          <a:stretch>
            <a:fillRect/>
          </a:stretch>
        </p:blipFill>
        <p:spPr>
          <a:xfrm>
            <a:off x="395536" y="2780928"/>
            <a:ext cx="8352928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3" name="Picture 2" descr="2.jpg"/>
          <p:cNvPicPr>
            <a:picLocks noChangeAspect="1"/>
          </p:cNvPicPr>
          <p:nvPr/>
        </p:nvPicPr>
        <p:blipFill>
          <a:blip r:embed="rId2" cstate="print"/>
          <a:srcRect l="17824" t="14300" b="39500"/>
          <a:stretch>
            <a:fillRect/>
          </a:stretch>
        </p:blipFill>
        <p:spPr>
          <a:xfrm>
            <a:off x="971600" y="1052736"/>
            <a:ext cx="6840760" cy="544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6" name="Picture 5" descr="SODC table of Contents.jpg"/>
          <p:cNvPicPr>
            <a:picLocks noChangeAspect="1"/>
          </p:cNvPicPr>
          <p:nvPr/>
        </p:nvPicPr>
        <p:blipFill>
          <a:blip r:embed="rId2" cstate="print"/>
          <a:srcRect l="17330" t="20600" r="-490" b="23750"/>
          <a:stretch>
            <a:fillRect/>
          </a:stretch>
        </p:blipFill>
        <p:spPr>
          <a:xfrm>
            <a:off x="1835696" y="908719"/>
            <a:ext cx="6048672" cy="5724637"/>
          </a:xfrm>
          <a:prstGeom prst="rect">
            <a:avLst/>
          </a:prstGeom>
        </p:spPr>
      </p:pic>
      <p:pic>
        <p:nvPicPr>
          <p:cNvPr id="5" name="Picture 4" descr="SODC table of Contents.jpg"/>
          <p:cNvPicPr>
            <a:picLocks noChangeAspect="1"/>
          </p:cNvPicPr>
          <p:nvPr/>
        </p:nvPicPr>
        <p:blipFill>
          <a:blip r:embed="rId2" cstate="print"/>
          <a:srcRect l="17330" t="41825" r="-490" b="52399"/>
          <a:stretch>
            <a:fillRect/>
          </a:stretch>
        </p:blipFill>
        <p:spPr>
          <a:xfrm>
            <a:off x="179512" y="3140968"/>
            <a:ext cx="8798068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Proposed Housing provision.jpg"/>
          <p:cNvPicPr>
            <a:picLocks noChangeAspect="1"/>
          </p:cNvPicPr>
          <p:nvPr/>
        </p:nvPicPr>
        <p:blipFill>
          <a:blip r:embed="rId2" cstate="print"/>
          <a:srcRect l="10165" t="14300" b="53402"/>
          <a:stretch>
            <a:fillRect/>
          </a:stretch>
        </p:blipFill>
        <p:spPr>
          <a:xfrm>
            <a:off x="323528" y="1124744"/>
            <a:ext cx="8496944" cy="432048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83568" y="3717032"/>
            <a:ext cx="7272808" cy="864096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05273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ts val="900"/>
              </a:spcBef>
            </a:pPr>
            <a:r>
              <a:rPr lang="en-GB" sz="3600" b="1" dirty="0" smtClean="0"/>
              <a:t>Why are we here?</a:t>
            </a:r>
            <a:endParaRPr lang="en-GB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700808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South East Plan</a:t>
            </a:r>
          </a:p>
          <a:p>
            <a:r>
              <a:rPr lang="en-GB" sz="2400" dirty="0" smtClean="0"/>
              <a:t>Core Strategy  &amp; Local Plan</a:t>
            </a:r>
          </a:p>
          <a:p>
            <a:r>
              <a:rPr lang="en-GB" sz="2400" dirty="0" smtClean="0"/>
              <a:t>Neighbourhood Plan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907704" y="2920876"/>
            <a:ext cx="7236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New Government rules</a:t>
            </a:r>
          </a:p>
          <a:p>
            <a:r>
              <a:rPr lang="en-GB" sz="2400" dirty="0" smtClean="0"/>
              <a:t>SHMA  (figures disputed by Local Councils)</a:t>
            </a:r>
          </a:p>
          <a:p>
            <a:r>
              <a:rPr lang="en-GB" sz="2400" dirty="0" smtClean="0"/>
              <a:t>Local Plan Expert Group</a:t>
            </a:r>
          </a:p>
          <a:p>
            <a:r>
              <a:rPr lang="en-GB" sz="2400" dirty="0" smtClean="0"/>
              <a:t>Planning appeals being allowed (</a:t>
            </a:r>
            <a:r>
              <a:rPr lang="en-GB" sz="2400" dirty="0" err="1" smtClean="0"/>
              <a:t>ie</a:t>
            </a:r>
            <a:r>
              <a:rPr lang="en-GB" sz="2400" dirty="0" smtClean="0"/>
              <a:t> </a:t>
            </a:r>
            <a:r>
              <a:rPr lang="en-GB" sz="2400" dirty="0" err="1" smtClean="0"/>
              <a:t>Chinnor</a:t>
            </a:r>
            <a:r>
              <a:rPr lang="en-GB" sz="2400" dirty="0" smtClean="0"/>
              <a:t> &amp; Benson)</a:t>
            </a:r>
          </a:p>
          <a:p>
            <a:r>
              <a:rPr lang="en-GB" sz="2400" dirty="0" smtClean="0"/>
              <a:t>5 year land supply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483768" y="4941168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Local Councils are having to produce new plans </a:t>
            </a:r>
          </a:p>
          <a:p>
            <a:r>
              <a:rPr lang="en-GB" sz="2400" dirty="0" smtClean="0"/>
              <a:t>More houses for </a:t>
            </a:r>
            <a:r>
              <a:rPr lang="en-GB" sz="2400" dirty="0" err="1" smtClean="0"/>
              <a:t>Thame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Proposed Housing provision.jpg"/>
          <p:cNvPicPr>
            <a:picLocks noChangeAspect="1"/>
          </p:cNvPicPr>
          <p:nvPr/>
        </p:nvPicPr>
        <p:blipFill>
          <a:blip r:embed="rId2" cstate="print"/>
          <a:srcRect t="45006" b="6110"/>
          <a:stretch>
            <a:fillRect/>
          </a:stretch>
        </p:blipFill>
        <p:spPr>
          <a:xfrm>
            <a:off x="467544" y="1052736"/>
            <a:ext cx="8136904" cy="5625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Proposed Housing provision.jpg"/>
          <p:cNvPicPr>
            <a:picLocks noChangeAspect="1"/>
          </p:cNvPicPr>
          <p:nvPr/>
        </p:nvPicPr>
        <p:blipFill>
          <a:blip r:embed="rId2" cstate="print"/>
          <a:srcRect l="10165" t="14300" b="53402"/>
          <a:stretch>
            <a:fillRect/>
          </a:stretch>
        </p:blipFill>
        <p:spPr>
          <a:xfrm>
            <a:off x="323528" y="1124744"/>
            <a:ext cx="8496944" cy="432048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83568" y="3212976"/>
            <a:ext cx="7272808" cy="864096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6" name="Picture 5" descr="New Settlement.jpg"/>
          <p:cNvPicPr>
            <a:picLocks noChangeAspect="1"/>
          </p:cNvPicPr>
          <p:nvPr/>
        </p:nvPicPr>
        <p:blipFill>
          <a:blip r:embed="rId2" cstate="print"/>
          <a:srcRect l="27725" t="18500" r="995" b="36350"/>
          <a:stretch>
            <a:fillRect/>
          </a:stretch>
        </p:blipFill>
        <p:spPr>
          <a:xfrm>
            <a:off x="1390252" y="908720"/>
            <a:ext cx="6350100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Thame two.jpg"/>
          <p:cNvPicPr>
            <a:picLocks noChangeAspect="1"/>
          </p:cNvPicPr>
          <p:nvPr/>
        </p:nvPicPr>
        <p:blipFill>
          <a:blip r:embed="rId2" cstate="print"/>
          <a:srcRect l="11880" t="29124" r="28720" b="42638"/>
          <a:stretch>
            <a:fillRect/>
          </a:stretch>
        </p:blipFill>
        <p:spPr>
          <a:xfrm>
            <a:off x="683568" y="1124744"/>
            <a:ext cx="7818011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Thame two.jpg"/>
          <p:cNvPicPr>
            <a:picLocks noChangeAspect="1"/>
          </p:cNvPicPr>
          <p:nvPr/>
        </p:nvPicPr>
        <p:blipFill>
          <a:blip r:embed="rId2" cstate="print"/>
          <a:srcRect l="10395" t="68249" r="27235" b="3401"/>
          <a:stretch>
            <a:fillRect/>
          </a:stretch>
        </p:blipFill>
        <p:spPr>
          <a:xfrm>
            <a:off x="467544" y="1124744"/>
            <a:ext cx="8064896" cy="51845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75656" y="2060848"/>
            <a:ext cx="1728192" cy="1224136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268760"/>
            <a:ext cx="71287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Local Plan 2032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Relevance to </a:t>
            </a:r>
            <a:r>
              <a:rPr lang="en-GB" sz="3600" b="1" dirty="0" err="1" smtClean="0"/>
              <a:t>Thame</a:t>
            </a:r>
            <a:endParaRPr lang="en-GB" sz="3600" b="1" dirty="0" smtClean="0"/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What do you think?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How to respond to the Plan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Your opinions</a:t>
            </a:r>
            <a:endParaRPr lang="en-GB" sz="3600" b="1" dirty="0"/>
          </a:p>
        </p:txBody>
      </p:sp>
      <p:pic>
        <p:nvPicPr>
          <p:cNvPr id="34818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459853" cy="451576"/>
          </a:xfrm>
          <a:prstGeom prst="rect">
            <a:avLst/>
          </a:prstGeom>
          <a:noFill/>
        </p:spPr>
      </p:pic>
      <p:pic>
        <p:nvPicPr>
          <p:cNvPr id="6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459853" cy="451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9552" y="980730"/>
          <a:ext cx="7992888" cy="5400598"/>
        </p:xfrm>
        <a:graphic>
          <a:graphicData uri="http://schemas.openxmlformats.org/drawingml/2006/table">
            <a:tbl>
              <a:tblPr/>
              <a:tblGrid>
                <a:gridCol w="3487597"/>
                <a:gridCol w="2447036"/>
                <a:gridCol w="2058255"/>
              </a:tblGrid>
              <a:tr h="67604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40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Thame</a:t>
                      </a:r>
                      <a:r>
                        <a:rPr lang="en-GB" sz="4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Growth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82887">
                <a:tc>
                  <a:txBody>
                    <a:bodyPr/>
                    <a:lstStyle/>
                    <a:p>
                      <a:pPr algn="ctr" fontAlgn="ctr"/>
                      <a:endParaRPr lang="en-GB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Housing Units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Population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23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2011 Base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4,875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11,561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069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2011 </a:t>
                      </a:r>
                      <a:r>
                        <a:rPr lang="en-GB" sz="2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Commitments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162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405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23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Neighbourhood Plan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775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1,938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23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Windfalls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233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522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23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New Allocations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600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1,500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796">
                <a:tc>
                  <a:txBody>
                    <a:bodyPr/>
                    <a:lstStyle/>
                    <a:p>
                      <a:pPr algn="l" fontAlgn="ctr"/>
                      <a:endParaRPr lang="en-GB" sz="2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694">
                <a:tc>
                  <a:txBody>
                    <a:bodyPr/>
                    <a:lstStyle/>
                    <a:p>
                      <a:pPr algn="l" fontAlgn="ctr"/>
                      <a:endParaRPr lang="en-GB" sz="2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6,645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15,926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796">
                <a:tc>
                  <a:txBody>
                    <a:bodyPr/>
                    <a:lstStyle/>
                    <a:p>
                      <a:pPr algn="l" fontAlgn="ctr"/>
                      <a:endParaRPr lang="en-GB" sz="2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796"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Percentage Increase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36%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38%</a:t>
                      </a:r>
                    </a:p>
                  </a:txBody>
                  <a:tcPr marL="8076" marR="8076" marT="8076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964">
                <a:tc>
                  <a:txBody>
                    <a:bodyPr/>
                    <a:lstStyle/>
                    <a:p>
                      <a:pPr algn="l" fontAlgn="b"/>
                      <a:endParaRPr lang="en-GB" sz="1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076" marR="8076" marT="80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076" marR="8076" marT="807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076" marR="8076" marT="807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95535" y="1196752"/>
          <a:ext cx="8424937" cy="4444401"/>
        </p:xfrm>
        <a:graphic>
          <a:graphicData uri="http://schemas.openxmlformats.org/drawingml/2006/table">
            <a:tbl>
              <a:tblPr/>
              <a:tblGrid>
                <a:gridCol w="3312369"/>
                <a:gridCol w="1568037"/>
                <a:gridCol w="1879136"/>
                <a:gridCol w="1665395"/>
              </a:tblGrid>
              <a:tr h="64807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Towns Growth </a:t>
                      </a:r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Comparison  - </a:t>
                      </a:r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Housing </a:t>
                      </a:r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Units</a:t>
                      </a:r>
                    </a:p>
                    <a:p>
                      <a:pPr algn="ctr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latin typeface="Lucida Sans" pitchFamily="34" charset="0"/>
                        <a:cs typeface="Lucida Sans" pitchFamily="34" charset="0"/>
                      </a:endParaRPr>
                    </a:p>
                  </a:txBody>
                  <a:tcPr marL="6449" marR="6449" marT="64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02610">
                <a:tc>
                  <a:txBody>
                    <a:bodyPr/>
                    <a:lstStyle/>
                    <a:p>
                      <a:pPr algn="ctr" fontAlgn="ctr"/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Lucida Sans" pitchFamily="34" charset="0"/>
                        <a:cs typeface="Lucida Sans" pitchFamily="34" charset="0"/>
                      </a:endParaRP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err="1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Thame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 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Wallingford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Henley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26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2011 Base Line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4875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3432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5678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261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Core strategy sites B/F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Lucida Sans" pitchFamily="34" charset="0"/>
                        <a:cs typeface="Lucida Sans" pitchFamily="34" charset="0"/>
                      </a:endParaRP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162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36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158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630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Adverse Planning appeals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0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84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0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26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Windfalls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233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175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59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943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Core Strategy </a:t>
                      </a: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2027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Lucida Sans" pitchFamily="34" charset="0"/>
                        <a:cs typeface="Lucida Sans" pitchFamily="34" charset="0"/>
                      </a:endParaRP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775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555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330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2032 New 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Allocations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600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430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0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181"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latin typeface="Lucida Sans" pitchFamily="34" charset="0"/>
                        <a:cs typeface="Lucida Sans" pitchFamily="34" charset="0"/>
                      </a:endParaRP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7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Totals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Lucida Sans" pitchFamily="34" charset="0"/>
                        <a:cs typeface="Lucida Sans" pitchFamily="34" charset="0"/>
                      </a:endParaRP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6645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4712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6225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6"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latin typeface="Lucida Sans" pitchFamily="34" charset="0"/>
                        <a:cs typeface="Lucida Sans" pitchFamily="34" charset="0"/>
                      </a:endParaRP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7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Growth </a:t>
                      </a: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  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%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36%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37%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10%</a:t>
                      </a:r>
                    </a:p>
                  </a:txBody>
                  <a:tcPr marL="6449" marR="6449" marT="6449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1519" y="1052736"/>
          <a:ext cx="8568953" cy="4427485"/>
        </p:xfrm>
        <a:graphic>
          <a:graphicData uri="http://schemas.openxmlformats.org/drawingml/2006/table">
            <a:tbl>
              <a:tblPr/>
              <a:tblGrid>
                <a:gridCol w="2592289"/>
                <a:gridCol w="822117"/>
                <a:gridCol w="1260809"/>
                <a:gridCol w="1110873"/>
                <a:gridCol w="1017733"/>
                <a:gridCol w="973044"/>
                <a:gridCol w="792088"/>
              </a:tblGrid>
              <a:tr h="529196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 smtClean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Housing </a:t>
                      </a:r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Units Comparison</a:t>
                      </a:r>
                    </a:p>
                  </a:txBody>
                  <a:tcPr marL="4848" marR="4848" marT="48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27472">
                <a:tc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Lucida Sans" pitchFamily="34" charset="0"/>
                        <a:cs typeface="Lucida Sans" pitchFamily="34" charset="0"/>
                      </a:endParaRPr>
                    </a:p>
                  </a:txBody>
                  <a:tcPr marL="4848" marR="4848" marT="4848" marB="0" anchor="b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 err="1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Thame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 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 err="1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Walling'd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Lucida Sans" pitchFamily="34" charset="0"/>
                        <a:cs typeface="Lucida Sans" pitchFamily="34" charset="0"/>
                      </a:endParaRP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Henley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Larger Villages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Other Villages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Total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4701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2011 base line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4875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3432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5678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15753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15248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44986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01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Core strategy sites B/F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Lucida Sans" pitchFamily="34" charset="0"/>
                        <a:cs typeface="Lucida Sans" pitchFamily="34" charset="0"/>
                      </a:endParaRP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162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36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158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805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0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1161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8155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Adverse Planning appeals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0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84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0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448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0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532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01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Windfalls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233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175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59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175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469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1111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4701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Core Strategy 2027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775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555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330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1114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0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2774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01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2032 Allocation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600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430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0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1759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786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3575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3171"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latin typeface="Lucida Sans" pitchFamily="34" charset="0"/>
                        <a:cs typeface="Lucida Sans" pitchFamily="34" charset="0"/>
                      </a:endParaRP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3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Total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6645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4712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6225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20054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16503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54139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latin typeface="Lucida Sans" pitchFamily="34" charset="0"/>
                        <a:cs typeface="Lucida Sans" pitchFamily="34" charset="0"/>
                      </a:endParaRP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 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3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Growth </a:t>
                      </a:r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%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Lucida Sans" pitchFamily="34" charset="0"/>
                        <a:cs typeface="Lucida Sans" pitchFamily="34" charset="0"/>
                      </a:endParaRP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36%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37%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10%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27%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8%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Lucida Sans" pitchFamily="34" charset="0"/>
                          <a:cs typeface="Lucida Sans" pitchFamily="34" charset="0"/>
                        </a:rPr>
                        <a:t>20%</a:t>
                      </a:r>
                    </a:p>
                  </a:txBody>
                  <a:tcPr marL="4848" marR="4848" marT="4848" marB="0" anchor="ctr">
                    <a:lnL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SODC Front she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980728"/>
            <a:ext cx="4053735" cy="5733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943600"/>
            <a:ext cx="8458200" cy="914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268760"/>
            <a:ext cx="71287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The SODC Plan 2032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Relevance to </a:t>
            </a:r>
            <a:r>
              <a:rPr lang="en-GB" sz="3600" b="1" dirty="0" err="1" smtClean="0"/>
              <a:t>Thame</a:t>
            </a:r>
            <a:endParaRPr lang="en-GB" sz="3600" b="1" dirty="0" smtClean="0"/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What do you think?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How to respond to the Plan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Your opinions</a:t>
            </a:r>
            <a:endParaRPr lang="en-GB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6" name="Picture 5" descr="Wycome District front p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4032448" cy="5703150"/>
          </a:xfrm>
          <a:prstGeom prst="rect">
            <a:avLst/>
          </a:prstGeom>
        </p:spPr>
      </p:pic>
      <p:pic>
        <p:nvPicPr>
          <p:cNvPr id="7" name="Picture 6" descr="PR Town Plan fro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962420"/>
            <a:ext cx="4032448" cy="570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PR Map.jpg"/>
          <p:cNvPicPr>
            <a:picLocks noChangeAspect="1"/>
          </p:cNvPicPr>
          <p:nvPr/>
        </p:nvPicPr>
        <p:blipFill>
          <a:blip r:embed="rId2" cstate="print"/>
          <a:srcRect l="5450" t="5901" r="33665" b="34250"/>
          <a:stretch>
            <a:fillRect/>
          </a:stretch>
        </p:blipFill>
        <p:spPr>
          <a:xfrm>
            <a:off x="251519" y="980728"/>
            <a:ext cx="4227511" cy="5877272"/>
          </a:xfrm>
          <a:prstGeom prst="rect">
            <a:avLst/>
          </a:prstGeom>
        </p:spPr>
      </p:pic>
      <p:pic>
        <p:nvPicPr>
          <p:cNvPr id="8" name="Picture 7" descr="PR expansion numbers.jpg"/>
          <p:cNvPicPr>
            <a:picLocks noChangeAspect="1"/>
          </p:cNvPicPr>
          <p:nvPr/>
        </p:nvPicPr>
        <p:blipFill>
          <a:blip r:embed="rId3" cstate="print"/>
          <a:srcRect l="7925" t="6251" r="37625" b="63650"/>
          <a:stretch>
            <a:fillRect/>
          </a:stretch>
        </p:blipFill>
        <p:spPr>
          <a:xfrm>
            <a:off x="4499992" y="1628800"/>
            <a:ext cx="4513060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6" name="Picture 5" descr="Vale of Aylesbury Plan Fro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908719"/>
            <a:ext cx="4176464" cy="5910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4" name="Picture 3" descr="VOA Strategy.jpg"/>
          <p:cNvPicPr>
            <a:picLocks noChangeAspect="1"/>
          </p:cNvPicPr>
          <p:nvPr/>
        </p:nvPicPr>
        <p:blipFill>
          <a:blip r:embed="rId2" cstate="print"/>
          <a:srcRect l="31707" t="4310" r="7317" b="2586"/>
          <a:stretch>
            <a:fillRect/>
          </a:stretch>
        </p:blipFill>
        <p:spPr>
          <a:xfrm rot="16200000">
            <a:off x="2998547" y="-1694290"/>
            <a:ext cx="4984554" cy="1076663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43608" y="2348880"/>
            <a:ext cx="3744416" cy="936104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4" name="Picture 3" descr="VOA Strategy.jpg"/>
          <p:cNvPicPr>
            <a:picLocks noChangeAspect="1"/>
          </p:cNvPicPr>
          <p:nvPr/>
        </p:nvPicPr>
        <p:blipFill>
          <a:blip r:embed="rId2" cstate="print"/>
          <a:srcRect l="31707" t="4310" r="7317" b="2586"/>
          <a:stretch>
            <a:fillRect/>
          </a:stretch>
        </p:blipFill>
        <p:spPr>
          <a:xfrm rot="16200000">
            <a:off x="2998547" y="-1694290"/>
            <a:ext cx="4984554" cy="1076663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43608" y="2996952"/>
            <a:ext cx="3744416" cy="936104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VOA New settlement 1.jpg"/>
          <p:cNvPicPr>
            <a:picLocks noChangeAspect="1"/>
          </p:cNvPicPr>
          <p:nvPr/>
        </p:nvPicPr>
        <p:blipFill>
          <a:blip r:embed="rId2" cstate="print"/>
          <a:srcRect t="7350" b="88930"/>
          <a:stretch>
            <a:fillRect/>
          </a:stretch>
        </p:blipFill>
        <p:spPr>
          <a:xfrm>
            <a:off x="251520" y="980728"/>
            <a:ext cx="6840760" cy="360040"/>
          </a:xfrm>
          <a:prstGeom prst="rect">
            <a:avLst/>
          </a:prstGeom>
        </p:spPr>
      </p:pic>
      <p:pic>
        <p:nvPicPr>
          <p:cNvPr id="6" name="Picture 5" descr="VOA New settlement 2.jpg"/>
          <p:cNvPicPr>
            <a:picLocks noChangeAspect="1"/>
          </p:cNvPicPr>
          <p:nvPr/>
        </p:nvPicPr>
        <p:blipFill>
          <a:blip r:embed="rId3" cstate="print"/>
          <a:srcRect t="7350" b="46451"/>
          <a:stretch>
            <a:fillRect/>
          </a:stretch>
        </p:blipFill>
        <p:spPr>
          <a:xfrm>
            <a:off x="971600" y="1412776"/>
            <a:ext cx="7381938" cy="482453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95736" y="5157192"/>
            <a:ext cx="3096344" cy="1152128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VOA New settlement 1.jpg"/>
          <p:cNvPicPr>
            <a:picLocks noChangeAspect="1"/>
          </p:cNvPicPr>
          <p:nvPr/>
        </p:nvPicPr>
        <p:blipFill>
          <a:blip r:embed="rId2" cstate="print"/>
          <a:srcRect t="7350" b="88930"/>
          <a:stretch>
            <a:fillRect/>
          </a:stretch>
        </p:blipFill>
        <p:spPr>
          <a:xfrm>
            <a:off x="251520" y="980728"/>
            <a:ext cx="6840760" cy="360040"/>
          </a:xfrm>
          <a:prstGeom prst="rect">
            <a:avLst/>
          </a:prstGeom>
        </p:spPr>
      </p:pic>
      <p:pic>
        <p:nvPicPr>
          <p:cNvPr id="6" name="Picture 5" descr="VOA New settlement 2.jpg"/>
          <p:cNvPicPr>
            <a:picLocks noChangeAspect="1"/>
          </p:cNvPicPr>
          <p:nvPr/>
        </p:nvPicPr>
        <p:blipFill>
          <a:blip r:embed="rId3" cstate="print"/>
          <a:srcRect l="6828" t="52170" b="5768"/>
          <a:stretch>
            <a:fillRect/>
          </a:stretch>
        </p:blipFill>
        <p:spPr>
          <a:xfrm>
            <a:off x="467544" y="1268760"/>
            <a:ext cx="8343660" cy="532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VOA New settlement 1.jpg"/>
          <p:cNvPicPr>
            <a:picLocks noChangeAspect="1"/>
          </p:cNvPicPr>
          <p:nvPr/>
        </p:nvPicPr>
        <p:blipFill>
          <a:blip r:embed="rId2" cstate="print"/>
          <a:srcRect t="7350" b="88930"/>
          <a:stretch>
            <a:fillRect/>
          </a:stretch>
        </p:blipFill>
        <p:spPr>
          <a:xfrm>
            <a:off x="251520" y="980728"/>
            <a:ext cx="6840760" cy="360040"/>
          </a:xfrm>
          <a:prstGeom prst="rect">
            <a:avLst/>
          </a:prstGeom>
        </p:spPr>
      </p:pic>
      <p:pic>
        <p:nvPicPr>
          <p:cNvPr id="6" name="Picture 5" descr="VOA New settlement 2.jpg"/>
          <p:cNvPicPr>
            <a:picLocks noChangeAspect="1"/>
          </p:cNvPicPr>
          <p:nvPr/>
        </p:nvPicPr>
        <p:blipFill>
          <a:blip r:embed="rId3" cstate="print"/>
          <a:srcRect l="6828" t="52170" b="5768"/>
          <a:stretch>
            <a:fillRect/>
          </a:stretch>
        </p:blipFill>
        <p:spPr>
          <a:xfrm>
            <a:off x="467544" y="1340768"/>
            <a:ext cx="8343660" cy="5328592"/>
          </a:xfrm>
          <a:prstGeom prst="rect">
            <a:avLst/>
          </a:prstGeom>
        </p:spPr>
      </p:pic>
      <p:pic>
        <p:nvPicPr>
          <p:cNvPr id="7" name="Picture 6" descr="VOA New settlement 2.jpg"/>
          <p:cNvPicPr>
            <a:picLocks noChangeAspect="1"/>
          </p:cNvPicPr>
          <p:nvPr/>
        </p:nvPicPr>
        <p:blipFill>
          <a:blip r:embed="rId3" cstate="print"/>
          <a:srcRect l="15952" t="78229" r="8135" b="12851"/>
          <a:stretch>
            <a:fillRect/>
          </a:stretch>
        </p:blipFill>
        <p:spPr>
          <a:xfrm>
            <a:off x="0" y="3429000"/>
            <a:ext cx="9144000" cy="1519890"/>
          </a:xfrm>
          <a:prstGeom prst="rect">
            <a:avLst/>
          </a:prstGeom>
          <a:solidFill>
            <a:schemeClr val="accent1">
              <a:alpha val="46000"/>
            </a:schemeClr>
          </a:solidFill>
          <a:ln w="6350">
            <a:solidFill>
              <a:schemeClr val="bg2">
                <a:lumMod val="50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07504" y="3429000"/>
            <a:ext cx="48245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1484784"/>
            <a:ext cx="77768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Bucks County Council.</a:t>
            </a:r>
          </a:p>
          <a:p>
            <a:endParaRPr lang="en-GB" sz="1600" i="1" dirty="0" smtClean="0"/>
          </a:p>
          <a:p>
            <a:r>
              <a:rPr lang="en-GB" sz="2400" i="1" dirty="0" smtClean="0"/>
              <a:t>The options fail to recognise the significance of growth centres around the Vale e.g. </a:t>
            </a:r>
            <a:r>
              <a:rPr lang="en-GB" sz="2400" i="1" dirty="0" err="1" smtClean="0"/>
              <a:t>Thame</a:t>
            </a:r>
            <a:r>
              <a:rPr lang="en-GB" sz="2400" i="1" dirty="0" smtClean="0"/>
              <a:t>, </a:t>
            </a:r>
            <a:r>
              <a:rPr lang="en-GB" sz="2400" i="1" dirty="0" err="1" smtClean="0"/>
              <a:t>Bicester</a:t>
            </a:r>
            <a:r>
              <a:rPr lang="en-GB" sz="2400" i="1" dirty="0" smtClean="0"/>
              <a:t>, </a:t>
            </a:r>
            <a:r>
              <a:rPr lang="en-GB" sz="2400" i="1" dirty="0" err="1" smtClean="0"/>
              <a:t>Brackley</a:t>
            </a:r>
            <a:r>
              <a:rPr lang="en-GB" sz="2400" i="1" dirty="0" smtClean="0"/>
              <a:t> Silverstone &amp; MK.</a:t>
            </a:r>
          </a:p>
          <a:p>
            <a:endParaRPr lang="en-GB" i="1" dirty="0" smtClean="0"/>
          </a:p>
          <a:p>
            <a:r>
              <a:rPr lang="en-GB" sz="2400" i="1" dirty="0" smtClean="0"/>
              <a:t>For example the proposed growth at </a:t>
            </a:r>
            <a:r>
              <a:rPr lang="en-GB" sz="2400" i="1" dirty="0" err="1" smtClean="0"/>
              <a:t>Thame</a:t>
            </a:r>
            <a:r>
              <a:rPr lang="en-GB" sz="2400" i="1" dirty="0" smtClean="0"/>
              <a:t> and Princes </a:t>
            </a:r>
            <a:r>
              <a:rPr lang="en-GB" sz="2400" i="1" dirty="0" err="1" smtClean="0"/>
              <a:t>Risborough</a:t>
            </a:r>
            <a:r>
              <a:rPr lang="en-GB" sz="2400" i="1" dirty="0" smtClean="0"/>
              <a:t> may present opportunity for significant growth at </a:t>
            </a:r>
            <a:r>
              <a:rPr lang="en-GB" sz="2400" i="1" dirty="0" err="1" smtClean="0"/>
              <a:t>Haddenham</a:t>
            </a:r>
            <a:r>
              <a:rPr lang="en-GB" sz="2400" i="1" dirty="0" smtClean="0"/>
              <a:t>, perhaps as a new settlement.</a:t>
            </a:r>
            <a:endParaRPr lang="en-GB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943600"/>
            <a:ext cx="8458200" cy="914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268760"/>
            <a:ext cx="71287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Local Plan 2032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Relevance to </a:t>
            </a:r>
            <a:r>
              <a:rPr lang="en-GB" sz="3600" b="1" dirty="0" err="1" smtClean="0"/>
              <a:t>Thame</a:t>
            </a:r>
            <a:endParaRPr lang="en-GB" sz="3600" b="1" dirty="0" smtClean="0"/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What do you think?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How to respond to the Plan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Your opinions</a:t>
            </a:r>
            <a:endParaRPr lang="en-GB" sz="3600" b="1" dirty="0"/>
          </a:p>
        </p:txBody>
      </p:sp>
      <p:pic>
        <p:nvPicPr>
          <p:cNvPr id="34818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459853" cy="451576"/>
          </a:xfrm>
          <a:prstGeom prst="rect">
            <a:avLst/>
          </a:prstGeom>
          <a:noFill/>
        </p:spPr>
      </p:pic>
      <p:pic>
        <p:nvPicPr>
          <p:cNvPr id="6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459853" cy="451576"/>
          </a:xfrm>
          <a:prstGeom prst="rect">
            <a:avLst/>
          </a:prstGeom>
          <a:noFill/>
        </p:spPr>
      </p:pic>
      <p:pic>
        <p:nvPicPr>
          <p:cNvPr id="7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36912"/>
            <a:ext cx="459853" cy="451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SODC Front she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980728"/>
            <a:ext cx="4053735" cy="5733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SODC Front she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3156650" cy="4464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5896" y="2492896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Your chance to comment!</a:t>
            </a:r>
            <a:endParaRPr lang="en-GB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SODC Front she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97522"/>
            <a:ext cx="2808312" cy="3971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1340768"/>
            <a:ext cx="525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Have your Say!</a:t>
            </a:r>
            <a:endParaRPr lang="en-GB" sz="6000" dirty="0"/>
          </a:p>
        </p:txBody>
      </p:sp>
      <p:pic>
        <p:nvPicPr>
          <p:cNvPr id="6" name="Picture 5" descr="PR Town Plan fro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2708920"/>
            <a:ext cx="2798393" cy="3960439"/>
          </a:xfrm>
          <a:prstGeom prst="rect">
            <a:avLst/>
          </a:prstGeom>
        </p:spPr>
      </p:pic>
      <p:pic>
        <p:nvPicPr>
          <p:cNvPr id="7" name="Picture 6" descr="Vale of Aylesbury Plan Fro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694884"/>
            <a:ext cx="2808312" cy="3974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943600"/>
            <a:ext cx="8458200" cy="914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268760"/>
            <a:ext cx="71287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Background to the Plan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Relevance to </a:t>
            </a:r>
            <a:r>
              <a:rPr lang="en-GB" sz="3600" b="1" dirty="0" err="1" smtClean="0"/>
              <a:t>Thame</a:t>
            </a:r>
            <a:endParaRPr lang="en-GB" sz="3600" b="1" dirty="0" smtClean="0"/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What do you think?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How to respond to the Plan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Your opinions</a:t>
            </a:r>
            <a:endParaRPr lang="en-GB" sz="3600" b="1" dirty="0"/>
          </a:p>
        </p:txBody>
      </p:sp>
      <p:pic>
        <p:nvPicPr>
          <p:cNvPr id="34818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459853" cy="451576"/>
          </a:xfrm>
          <a:prstGeom prst="rect">
            <a:avLst/>
          </a:prstGeom>
          <a:noFill/>
        </p:spPr>
      </p:pic>
      <p:pic>
        <p:nvPicPr>
          <p:cNvPr id="6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459853" cy="451576"/>
          </a:xfrm>
          <a:prstGeom prst="rect">
            <a:avLst/>
          </a:prstGeom>
          <a:noFill/>
        </p:spPr>
      </p:pic>
      <p:pic>
        <p:nvPicPr>
          <p:cNvPr id="7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36912"/>
            <a:ext cx="459853" cy="451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SODC Front she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3156650" cy="4464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5896" y="2492896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How to Respond!</a:t>
            </a:r>
            <a:endParaRPr lang="en-GB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4" name="Picture 3" descr="Q3-Q8.jpg"/>
          <p:cNvPicPr>
            <a:picLocks noChangeAspect="1"/>
          </p:cNvPicPr>
          <p:nvPr/>
        </p:nvPicPr>
        <p:blipFill>
          <a:blip r:embed="rId2" cstate="print"/>
          <a:srcRect l="8626" t="16545" r="22847" b="27913"/>
          <a:stretch>
            <a:fillRect/>
          </a:stretch>
        </p:blipFill>
        <p:spPr>
          <a:xfrm>
            <a:off x="1691680" y="908719"/>
            <a:ext cx="5112568" cy="5860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 l="3675" t="12600" r="13376" b="5081"/>
          <a:stretch>
            <a:fillRect/>
          </a:stretch>
        </p:blipFill>
        <p:spPr bwMode="auto">
          <a:xfrm>
            <a:off x="107504" y="953343"/>
            <a:ext cx="8867335" cy="549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3150" t="11760" r="13376" b="5081"/>
          <a:stretch>
            <a:fillRect/>
          </a:stretch>
        </p:blipFill>
        <p:spPr bwMode="auto">
          <a:xfrm>
            <a:off x="107504" y="1082626"/>
            <a:ext cx="8856984" cy="551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126876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e-mail to: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2420888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Letter to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7704" y="4797152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Feel free to give your own response </a:t>
            </a:r>
          </a:p>
          <a:p>
            <a:pPr algn="ctr"/>
            <a:r>
              <a:rPr lang="en-GB" sz="2400" dirty="0" smtClean="0"/>
              <a:t>and do not be constrained by the </a:t>
            </a:r>
          </a:p>
          <a:p>
            <a:pPr algn="ctr"/>
            <a:r>
              <a:rPr lang="en-GB" sz="2400" dirty="0" smtClean="0"/>
              <a:t>questions asked in the Plan.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67744" y="4725144"/>
            <a:ext cx="5040560" cy="1368152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267744" y="1340768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hlinkClick r:id="rId2"/>
              </a:rPr>
              <a:t>planning.policy@southoxon.gov.uk</a:t>
            </a:r>
            <a:endParaRPr lang="en-GB" sz="2400" dirty="0" smtClean="0"/>
          </a:p>
          <a:p>
            <a:r>
              <a:rPr lang="en-GB" sz="2400" dirty="0" smtClean="0"/>
              <a:t>     put “Local Plan” as the subject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67744" y="2420888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Planning Policy, </a:t>
            </a:r>
          </a:p>
          <a:p>
            <a:r>
              <a:rPr lang="en-GB" sz="2400" dirty="0" smtClean="0"/>
              <a:t>South Oxfordshire District Council,</a:t>
            </a:r>
          </a:p>
          <a:p>
            <a:r>
              <a:rPr lang="en-GB" sz="2400" dirty="0" smtClean="0"/>
              <a:t>135 Eastern Avenue, </a:t>
            </a:r>
          </a:p>
          <a:p>
            <a:r>
              <a:rPr lang="en-GB" sz="2400" dirty="0" smtClean="0"/>
              <a:t>Milton Park, Milton </a:t>
            </a:r>
          </a:p>
          <a:p>
            <a:r>
              <a:rPr lang="en-GB" sz="2400" dirty="0" smtClean="0"/>
              <a:t>OX14 4SB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943600"/>
            <a:ext cx="8458200" cy="914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268760"/>
            <a:ext cx="7128792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Local Plan 2032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Relevance to </a:t>
            </a:r>
            <a:r>
              <a:rPr lang="en-GB" sz="3600" b="1" dirty="0" err="1" smtClean="0"/>
              <a:t>Thame</a:t>
            </a:r>
            <a:endParaRPr lang="en-GB" sz="3600" b="1" dirty="0" smtClean="0"/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Question and Answer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How to respond to the Plan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What do you think?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Your opinions</a:t>
            </a:r>
            <a:endParaRPr lang="en-GB" sz="3600" b="1" dirty="0"/>
          </a:p>
        </p:txBody>
      </p:sp>
      <p:pic>
        <p:nvPicPr>
          <p:cNvPr id="34818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459853" cy="451576"/>
          </a:xfrm>
          <a:prstGeom prst="rect">
            <a:avLst/>
          </a:prstGeom>
          <a:noFill/>
        </p:spPr>
      </p:pic>
      <p:pic>
        <p:nvPicPr>
          <p:cNvPr id="6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459853" cy="451576"/>
          </a:xfrm>
          <a:prstGeom prst="rect">
            <a:avLst/>
          </a:prstGeom>
          <a:noFill/>
        </p:spPr>
      </p:pic>
      <p:pic>
        <p:nvPicPr>
          <p:cNvPr id="7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17384"/>
            <a:ext cx="459853" cy="451576"/>
          </a:xfrm>
          <a:prstGeom prst="rect">
            <a:avLst/>
          </a:prstGeom>
          <a:noFill/>
        </p:spPr>
      </p:pic>
      <p:pic>
        <p:nvPicPr>
          <p:cNvPr id="8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56992"/>
            <a:ext cx="459853" cy="451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12474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Your opinion counts!!</a:t>
            </a:r>
            <a:endParaRPr lang="en-GB" sz="3600" b="1" dirty="0"/>
          </a:p>
        </p:txBody>
      </p:sp>
      <p:pic>
        <p:nvPicPr>
          <p:cNvPr id="34818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459853" cy="4515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99592" y="1930181"/>
            <a:ext cx="792088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South Oxfordshire District Council:</a:t>
            </a:r>
            <a:endParaRPr lang="en-GB" sz="2800" dirty="0" smtClean="0"/>
          </a:p>
          <a:p>
            <a:r>
              <a:rPr lang="en-GB" sz="2800" dirty="0" smtClean="0"/>
              <a:t>¨ 600 more homes proposed for </a:t>
            </a:r>
            <a:r>
              <a:rPr lang="en-GB" sz="2800" dirty="0" err="1" smtClean="0"/>
              <a:t>Thame</a:t>
            </a:r>
            <a:endParaRPr lang="en-GB" sz="2800" dirty="0" smtClean="0"/>
          </a:p>
          <a:p>
            <a:r>
              <a:rPr lang="en-GB" sz="2800" dirty="0" smtClean="0"/>
              <a:t>¨ 2.5 hectares of employment land</a:t>
            </a:r>
          </a:p>
          <a:p>
            <a:r>
              <a:rPr lang="en-GB" sz="2800" dirty="0" smtClean="0"/>
              <a:t>¨ Supermarket proposal at 1500 m</a:t>
            </a:r>
            <a:r>
              <a:rPr lang="en-GB" sz="2800" baseline="30000" dirty="0" smtClean="0"/>
              <a:t>2   </a:t>
            </a:r>
            <a:r>
              <a:rPr lang="en-GB" sz="2800" dirty="0" smtClean="0"/>
              <a:t>plus shops</a:t>
            </a:r>
          </a:p>
          <a:p>
            <a:r>
              <a:rPr lang="en-GB" sz="2800" dirty="0" smtClean="0"/>
              <a:t>¨ New Settlement in SODC - Where? How big?</a:t>
            </a:r>
          </a:p>
          <a:p>
            <a:r>
              <a:rPr lang="en-GB" sz="2800" dirty="0" smtClean="0"/>
              <a:t>¨ Thames Water— reservoir proposal</a:t>
            </a:r>
          </a:p>
          <a:p>
            <a:r>
              <a:rPr lang="en-GB" sz="2800" b="1" dirty="0" smtClean="0"/>
              <a:t>Aylesbury Vale District Council:</a:t>
            </a:r>
            <a:endParaRPr lang="en-GB" sz="2800" dirty="0" smtClean="0"/>
          </a:p>
          <a:p>
            <a:r>
              <a:rPr lang="en-GB" sz="2800" dirty="0" smtClean="0"/>
              <a:t>¨ New Settlement in </a:t>
            </a:r>
            <a:r>
              <a:rPr lang="en-GB" sz="2800" dirty="0" err="1" smtClean="0"/>
              <a:t>Haddenham</a:t>
            </a:r>
            <a:r>
              <a:rPr lang="en-GB" sz="2800" dirty="0" smtClean="0"/>
              <a:t> +50% growth</a:t>
            </a:r>
          </a:p>
          <a:p>
            <a:r>
              <a:rPr lang="en-GB" sz="2800" b="1" dirty="0" smtClean="0"/>
              <a:t>Wycombe District Council:</a:t>
            </a:r>
            <a:endParaRPr lang="en-GB" sz="2800" dirty="0" smtClean="0"/>
          </a:p>
          <a:p>
            <a:r>
              <a:rPr lang="en-GB" sz="2800" dirty="0" smtClean="0"/>
              <a:t>¨ 2,500 new homes for Princes </a:t>
            </a:r>
            <a:r>
              <a:rPr lang="en-GB" sz="2800" dirty="0" err="1" smtClean="0"/>
              <a:t>Risborough</a:t>
            </a: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Third in a series of consultations since 2014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537321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Need to build 15,750 homes in SODC up to 2032</a:t>
            </a:r>
            <a:endParaRPr lang="en-GB" sz="2800" dirty="0"/>
          </a:p>
        </p:txBody>
      </p:sp>
      <p:pic>
        <p:nvPicPr>
          <p:cNvPr id="9" name="Picture 8" descr="3rd stage.jpg"/>
          <p:cNvPicPr>
            <a:picLocks noChangeAspect="1"/>
          </p:cNvPicPr>
          <p:nvPr/>
        </p:nvPicPr>
        <p:blipFill>
          <a:blip r:embed="rId2" cstate="print"/>
          <a:srcRect l="25245" t="62600" b="5901"/>
          <a:stretch>
            <a:fillRect/>
          </a:stretch>
        </p:blipFill>
        <p:spPr>
          <a:xfrm>
            <a:off x="2051720" y="2060848"/>
            <a:ext cx="5040560" cy="3003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395536" y="1052736"/>
            <a:ext cx="8352928" cy="5544616"/>
          </a:xfrm>
          <a:prstGeom prst="round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195736" y="1124744"/>
            <a:ext cx="468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Arial" pitchFamily="34" charset="0"/>
                <a:cs typeface="Arial" pitchFamily="34" charset="0"/>
              </a:rPr>
              <a:t>Do you Support?</a:t>
            </a:r>
            <a:endParaRPr lang="en-GB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1844824"/>
            <a:ext cx="698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Arial" pitchFamily="34" charset="0"/>
                <a:cs typeface="Arial" pitchFamily="34" charset="0"/>
              </a:rPr>
              <a:t>600 more homes in </a:t>
            </a:r>
            <a:r>
              <a:rPr lang="en-GB" sz="4400" dirty="0" err="1" smtClean="0">
                <a:latin typeface="Arial" pitchFamily="34" charset="0"/>
                <a:cs typeface="Arial" pitchFamily="34" charset="0"/>
              </a:rPr>
              <a:t>Thame</a:t>
            </a:r>
            <a:endParaRPr lang="en-GB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2708920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Arial" pitchFamily="34" charset="0"/>
                <a:cs typeface="Arial" pitchFamily="34" charset="0"/>
              </a:rPr>
              <a:t>Yes</a:t>
            </a:r>
            <a:endParaRPr lang="en-GB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0152" y="2708920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Arial" pitchFamily="34" charset="0"/>
                <a:cs typeface="Arial" pitchFamily="34" charset="0"/>
              </a:rPr>
              <a:t>No</a:t>
            </a:r>
            <a:endParaRPr lang="en-GB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852936"/>
            <a:ext cx="459853" cy="451576"/>
          </a:xfrm>
          <a:prstGeom prst="rect">
            <a:avLst/>
          </a:prstGeom>
          <a:noFill/>
        </p:spPr>
      </p:pic>
      <p:pic>
        <p:nvPicPr>
          <p:cNvPr id="12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2780928"/>
            <a:ext cx="459853" cy="4515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39552" y="3501008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Your comments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11560" y="3429000"/>
            <a:ext cx="79208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47864" y="2492896"/>
            <a:ext cx="1872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Don’t Know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852936"/>
            <a:ext cx="459853" cy="451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268760"/>
            <a:ext cx="7128792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Background to the Plan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Relevance to </a:t>
            </a:r>
            <a:r>
              <a:rPr lang="en-GB" sz="3600" b="1" dirty="0" err="1" smtClean="0"/>
              <a:t>Thame</a:t>
            </a:r>
            <a:endParaRPr lang="en-GB" sz="3600" b="1" dirty="0" smtClean="0"/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Question and Answer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How to respond to the Plan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What do you think?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 Your opinions</a:t>
            </a:r>
            <a:endParaRPr lang="en-GB" sz="3600" b="1" dirty="0"/>
          </a:p>
        </p:txBody>
      </p:sp>
      <p:pic>
        <p:nvPicPr>
          <p:cNvPr id="34818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459853" cy="451576"/>
          </a:xfrm>
          <a:prstGeom prst="rect">
            <a:avLst/>
          </a:prstGeom>
          <a:noFill/>
        </p:spPr>
      </p:pic>
      <p:pic>
        <p:nvPicPr>
          <p:cNvPr id="6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459853" cy="451576"/>
          </a:xfrm>
          <a:prstGeom prst="rect">
            <a:avLst/>
          </a:prstGeom>
          <a:noFill/>
        </p:spPr>
      </p:pic>
      <p:pic>
        <p:nvPicPr>
          <p:cNvPr id="7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36912"/>
            <a:ext cx="459853" cy="451576"/>
          </a:xfrm>
          <a:prstGeom prst="rect">
            <a:avLst/>
          </a:prstGeom>
          <a:noFill/>
        </p:spPr>
      </p:pic>
      <p:pic>
        <p:nvPicPr>
          <p:cNvPr id="8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56992"/>
            <a:ext cx="459853" cy="451576"/>
          </a:xfrm>
          <a:prstGeom prst="rect">
            <a:avLst/>
          </a:prstGeom>
          <a:noFill/>
        </p:spPr>
      </p:pic>
      <p:pic>
        <p:nvPicPr>
          <p:cNvPr id="9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985536"/>
            <a:ext cx="459853" cy="451576"/>
          </a:xfrm>
          <a:prstGeom prst="rect">
            <a:avLst/>
          </a:prstGeom>
          <a:noFill/>
        </p:spPr>
      </p:pic>
      <p:pic>
        <p:nvPicPr>
          <p:cNvPr id="10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581128"/>
            <a:ext cx="459853" cy="451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SODC Front she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3156650" cy="4464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5896" y="2492896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Your Opinions Count!</a:t>
            </a:r>
            <a:endParaRPr lang="en-GB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12474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GB" sz="3600" b="1" dirty="0" smtClean="0"/>
              <a:t>Your opinion counts!!</a:t>
            </a:r>
            <a:endParaRPr lang="en-GB" sz="3600" b="1" dirty="0"/>
          </a:p>
        </p:txBody>
      </p:sp>
      <p:pic>
        <p:nvPicPr>
          <p:cNvPr id="34818" name="Picture 2" descr="C:\Users\DB\AppData\Local\Microsoft\Windows\INetCache\IE\ZK0F62YI\Green_tick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459853" cy="4515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99592" y="1930181"/>
            <a:ext cx="792088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South Oxfordshire District Council:</a:t>
            </a:r>
            <a:endParaRPr lang="en-GB" sz="2800" dirty="0" smtClean="0"/>
          </a:p>
          <a:p>
            <a:r>
              <a:rPr lang="en-GB" sz="2800" dirty="0" smtClean="0"/>
              <a:t>¨ 600 more homes proposed for </a:t>
            </a:r>
            <a:r>
              <a:rPr lang="en-GB" sz="2800" dirty="0" err="1" smtClean="0"/>
              <a:t>Thame</a:t>
            </a:r>
            <a:endParaRPr lang="en-GB" sz="2800" dirty="0" smtClean="0"/>
          </a:p>
          <a:p>
            <a:r>
              <a:rPr lang="en-GB" sz="2800" dirty="0" smtClean="0"/>
              <a:t>¨ 2.5 hectares of employment land</a:t>
            </a:r>
          </a:p>
          <a:p>
            <a:r>
              <a:rPr lang="en-GB" sz="2800" dirty="0" smtClean="0"/>
              <a:t>¨ Supermarket proposal at 1500 m</a:t>
            </a:r>
            <a:r>
              <a:rPr lang="en-GB" sz="2800" baseline="30000" dirty="0" smtClean="0"/>
              <a:t>2   </a:t>
            </a:r>
            <a:r>
              <a:rPr lang="en-GB" sz="2800" dirty="0" smtClean="0"/>
              <a:t>plus shops</a:t>
            </a:r>
          </a:p>
          <a:p>
            <a:r>
              <a:rPr lang="en-GB" sz="2800" dirty="0" smtClean="0"/>
              <a:t>¨ New Settlement in SODC - Where? How big?</a:t>
            </a:r>
          </a:p>
          <a:p>
            <a:r>
              <a:rPr lang="en-GB" sz="2800" dirty="0" smtClean="0"/>
              <a:t>¨ Thames Water— reservoir proposal</a:t>
            </a:r>
          </a:p>
          <a:p>
            <a:r>
              <a:rPr lang="en-GB" sz="2800" b="1" dirty="0" smtClean="0"/>
              <a:t>Aylesbury Vale District Council:</a:t>
            </a:r>
            <a:endParaRPr lang="en-GB" sz="2800" dirty="0" smtClean="0"/>
          </a:p>
          <a:p>
            <a:r>
              <a:rPr lang="en-GB" sz="2800" dirty="0" smtClean="0"/>
              <a:t>¨ New Settlement in </a:t>
            </a:r>
            <a:r>
              <a:rPr lang="en-GB" sz="2800" dirty="0" err="1" smtClean="0"/>
              <a:t>Haddenham</a:t>
            </a:r>
            <a:r>
              <a:rPr lang="en-GB" sz="2800" dirty="0" smtClean="0"/>
              <a:t> +50% growth</a:t>
            </a:r>
          </a:p>
          <a:p>
            <a:r>
              <a:rPr lang="en-GB" sz="2800" b="1" dirty="0" smtClean="0"/>
              <a:t>Wycombe District Council:</a:t>
            </a:r>
            <a:endParaRPr lang="en-GB" sz="2800" dirty="0" smtClean="0"/>
          </a:p>
          <a:p>
            <a:r>
              <a:rPr lang="en-GB" sz="2800" dirty="0" smtClean="0"/>
              <a:t>¨ 2,500 new homes for Princes </a:t>
            </a:r>
            <a:r>
              <a:rPr lang="en-GB" sz="2800" dirty="0" err="1" smtClean="0"/>
              <a:t>Risborough</a:t>
            </a: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6" name="Picture 5" descr="SODC table of Contents.jpg"/>
          <p:cNvPicPr>
            <a:picLocks noChangeAspect="1"/>
          </p:cNvPicPr>
          <p:nvPr/>
        </p:nvPicPr>
        <p:blipFill>
          <a:blip r:embed="rId2" cstate="print"/>
          <a:srcRect l="17330" t="20600" r="-490" b="23750"/>
          <a:stretch>
            <a:fillRect/>
          </a:stretch>
        </p:blipFill>
        <p:spPr>
          <a:xfrm>
            <a:off x="1835696" y="908719"/>
            <a:ext cx="6048672" cy="5724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3" name="Picture 2" descr="10% growth.jpg"/>
          <p:cNvPicPr>
            <a:picLocks noChangeAspect="1"/>
          </p:cNvPicPr>
          <p:nvPr/>
        </p:nvPicPr>
        <p:blipFill>
          <a:blip r:embed="rId2" cstate="print"/>
          <a:srcRect l="23760" t="14700" r="7929" b="64300"/>
          <a:stretch>
            <a:fillRect/>
          </a:stretch>
        </p:blipFill>
        <p:spPr>
          <a:xfrm>
            <a:off x="388335" y="980728"/>
            <a:ext cx="6127881" cy="2664296"/>
          </a:xfrm>
          <a:prstGeom prst="rect">
            <a:avLst/>
          </a:prstGeom>
        </p:spPr>
      </p:pic>
      <p:pic>
        <p:nvPicPr>
          <p:cNvPr id="4" name="Picture 3" descr="10% growth.jpg"/>
          <p:cNvPicPr>
            <a:picLocks noChangeAspect="1"/>
          </p:cNvPicPr>
          <p:nvPr/>
        </p:nvPicPr>
        <p:blipFill>
          <a:blip r:embed="rId3" cstate="print"/>
          <a:srcRect l="29032" t="58653" b="18538"/>
          <a:stretch>
            <a:fillRect/>
          </a:stretch>
        </p:blipFill>
        <p:spPr>
          <a:xfrm>
            <a:off x="2483768" y="3789040"/>
            <a:ext cx="6336704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6" name="Picture 5" descr="SODC table of Contents.jpg"/>
          <p:cNvPicPr>
            <a:picLocks noChangeAspect="1"/>
          </p:cNvPicPr>
          <p:nvPr/>
        </p:nvPicPr>
        <p:blipFill>
          <a:blip r:embed="rId2" cstate="print"/>
          <a:srcRect l="17330" t="20600" r="-490" b="23750"/>
          <a:stretch>
            <a:fillRect/>
          </a:stretch>
        </p:blipFill>
        <p:spPr>
          <a:xfrm>
            <a:off x="1835696" y="908719"/>
            <a:ext cx="6048672" cy="5724637"/>
          </a:xfrm>
          <a:prstGeom prst="rect">
            <a:avLst/>
          </a:prstGeom>
        </p:spPr>
      </p:pic>
      <p:pic>
        <p:nvPicPr>
          <p:cNvPr id="5" name="Picture 4" descr="SODC table of Contents.jpg"/>
          <p:cNvPicPr>
            <a:picLocks noChangeAspect="1"/>
          </p:cNvPicPr>
          <p:nvPr/>
        </p:nvPicPr>
        <p:blipFill>
          <a:blip r:embed="rId2" cstate="print"/>
          <a:srcRect l="17330" t="47118" r="-490" b="45182"/>
          <a:stretch>
            <a:fillRect/>
          </a:stretch>
        </p:blipFill>
        <p:spPr>
          <a:xfrm>
            <a:off x="395536" y="3356992"/>
            <a:ext cx="8798068" cy="1152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280" y="188640"/>
            <a:ext cx="8458200" cy="764704"/>
          </a:xfrm>
        </p:spPr>
        <p:txBody>
          <a:bodyPr/>
          <a:lstStyle/>
          <a:p>
            <a:r>
              <a:rPr lang="en-GB" dirty="0" smtClean="0"/>
              <a:t>SODC Local Plan 2032 Consultation</a:t>
            </a:r>
            <a:endParaRPr lang="en-GB" dirty="0"/>
          </a:p>
        </p:txBody>
      </p:sp>
      <p:pic>
        <p:nvPicPr>
          <p:cNvPr id="5" name="Picture 4" descr="reservoir.jpg"/>
          <p:cNvPicPr>
            <a:picLocks noChangeAspect="1"/>
          </p:cNvPicPr>
          <p:nvPr/>
        </p:nvPicPr>
        <p:blipFill>
          <a:blip r:embed="rId2" cstate="print"/>
          <a:srcRect t="59450"/>
          <a:stretch>
            <a:fillRect/>
          </a:stretch>
        </p:blipFill>
        <p:spPr>
          <a:xfrm>
            <a:off x="175467" y="1124744"/>
            <a:ext cx="8789021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730</TotalTime>
  <Words>956</Words>
  <Application>Microsoft Office PowerPoint</Application>
  <PresentationFormat>On-screen Show (4:3)</PresentationFormat>
  <Paragraphs>305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Franklin Gothic Book</vt:lpstr>
      <vt:lpstr>Franklin Gothic Medium</vt:lpstr>
      <vt:lpstr>Lucida Sans</vt:lpstr>
      <vt:lpstr>Wingdings</vt:lpstr>
      <vt:lpstr>Wingdings 2</vt:lpstr>
      <vt:lpstr>Trek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  <vt:lpstr>SODC Local Plan 2032 Consultation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SODC Local Plan 2032 Consultation</dc:title>
  <dc:creator>DB</dc:creator>
  <cp:lastModifiedBy>Cassie Pinnells</cp:lastModifiedBy>
  <cp:revision>86</cp:revision>
  <dcterms:created xsi:type="dcterms:W3CDTF">2016-07-04T16:37:17Z</dcterms:created>
  <dcterms:modified xsi:type="dcterms:W3CDTF">2016-08-04T12:28:34Z</dcterms:modified>
</cp:coreProperties>
</file>